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78" r:id="rId3"/>
    <p:sldId id="276" r:id="rId4"/>
    <p:sldId id="259" r:id="rId5"/>
    <p:sldId id="258" r:id="rId6"/>
    <p:sldId id="261" r:id="rId7"/>
    <p:sldId id="262" r:id="rId8"/>
    <p:sldId id="260" r:id="rId9"/>
    <p:sldId id="263" r:id="rId10"/>
    <p:sldId id="277" r:id="rId11"/>
    <p:sldId id="257" r:id="rId12"/>
    <p:sldId id="265" r:id="rId13"/>
    <p:sldId id="267" r:id="rId14"/>
    <p:sldId id="268" r:id="rId15"/>
    <p:sldId id="269" r:id="rId16"/>
    <p:sldId id="264" r:id="rId17"/>
    <p:sldId id="279" r:id="rId18"/>
    <p:sldId id="274" r:id="rId19"/>
    <p:sldId id="270" r:id="rId20"/>
    <p:sldId id="271" r:id="rId21"/>
    <p:sldId id="275" r:id="rId22"/>
    <p:sldId id="27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67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83"/>
  </p:normalViewPr>
  <p:slideViewPr>
    <p:cSldViewPr snapToGrid="0" snapToObjects="1">
      <p:cViewPr varScale="1">
        <p:scale>
          <a:sx n="94" d="100"/>
          <a:sy n="94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tiff>
</file>

<file path=ppt/media/image2.tiff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jpeg>
</file>

<file path=ppt/media/image3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1BBD48-6F1D-CB44-96C0-407EADE6AB09}" type="datetimeFigureOut">
              <a:rPr lang="en-US" smtClean="0"/>
              <a:t>5/20/17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829139-CE2E-2344-BA85-98490AC80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60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071358-A9FF-624E-A297-3C41336E07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1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126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88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534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26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20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7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740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557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09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24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19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E25EC-1991-9C4B-8444-1F21CD2A3AFB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E839B-CC08-1948-AE40-BAF5DD761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19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eg"/><Relationship Id="rId3" Type="http://schemas.openxmlformats.org/officeDocument/2006/relationships/image" Target="../media/image24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Relationship Id="rId3" Type="http://schemas.openxmlformats.org/officeDocument/2006/relationships/image" Target="../media/image2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4" Type="http://schemas.openxmlformats.org/officeDocument/2006/relationships/image" Target="../media/image2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4" Type="http://schemas.openxmlformats.org/officeDocument/2006/relationships/image" Target="../media/image3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jpeg"/><Relationship Id="rId12" Type="http://schemas.openxmlformats.org/officeDocument/2006/relationships/image" Target="../media/image14.jpeg"/><Relationship Id="rId13" Type="http://schemas.openxmlformats.org/officeDocument/2006/relationships/image" Target="../media/image15.jpeg"/><Relationship Id="rId14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6" Type="http://schemas.openxmlformats.org/officeDocument/2006/relationships/image" Target="../media/image8.jpeg"/><Relationship Id="rId7" Type="http://schemas.openxmlformats.org/officeDocument/2006/relationships/image" Target="../media/image9.jpeg"/><Relationship Id="rId8" Type="http://schemas.openxmlformats.org/officeDocument/2006/relationships/image" Target="../media/image10.jpeg"/><Relationship Id="rId9" Type="http://schemas.openxmlformats.org/officeDocument/2006/relationships/image" Target="../media/image11.jpeg"/><Relationship Id="rId10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7VM9YxmULuo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3494"/>
            <a:ext cx="9144000" cy="2387600"/>
          </a:xfrm>
        </p:spPr>
        <p:txBody>
          <a:bodyPr/>
          <a:lstStyle/>
          <a:p>
            <a:r>
              <a:rPr lang="en-US" dirty="0" smtClean="0"/>
              <a:t>Measures of natural selection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783169"/>
            <a:ext cx="9144000" cy="1655762"/>
          </a:xfrm>
        </p:spPr>
        <p:txBody>
          <a:bodyPr/>
          <a:lstStyle/>
          <a:p>
            <a:r>
              <a:rPr lang="en-US" dirty="0" smtClean="0"/>
              <a:t>EMBO practical course 2017</a:t>
            </a:r>
          </a:p>
          <a:p>
            <a:r>
              <a:rPr lang="en-US" dirty="0" smtClean="0"/>
              <a:t>Pascale </a:t>
            </a:r>
            <a:r>
              <a:rPr lang="en-US" dirty="0" err="1" smtClean="0"/>
              <a:t>Gerbault</a:t>
            </a:r>
            <a:endParaRPr lang="en-US" dirty="0" smtClean="0"/>
          </a:p>
          <a:p>
            <a:r>
              <a:rPr lang="en-US" sz="2000" i="1" dirty="0" err="1" smtClean="0"/>
              <a:t>p.gerbault@westminster.ac.uk</a:t>
            </a:r>
            <a:endParaRPr lang="en-US" sz="2000" i="1" dirty="0"/>
          </a:p>
        </p:txBody>
      </p:sp>
      <p:pic>
        <p:nvPicPr>
          <p:cNvPr id="1028" name="Picture 4" descr="isultati immagini per EMBO 201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3981" y="5063319"/>
            <a:ext cx="4655189" cy="168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31" y="4495484"/>
            <a:ext cx="3425588" cy="2253334"/>
          </a:xfrm>
          <a:prstGeom prst="rect">
            <a:avLst/>
          </a:prstGeom>
        </p:spPr>
      </p:pic>
      <p:pic>
        <p:nvPicPr>
          <p:cNvPr id="1030" name="Picture 6" descr="isultati immagini per university of westminst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76" y="109183"/>
            <a:ext cx="1913754" cy="453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80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Methods to infer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938" y="1753218"/>
            <a:ext cx="4006755" cy="139524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Different methods have different power according to the time </a:t>
            </a:r>
            <a:r>
              <a:rPr lang="en-US" smtClean="0"/>
              <a:t>and strength of selection</a:t>
            </a:r>
            <a:endParaRPr lang="en-US"/>
          </a:p>
        </p:txBody>
      </p:sp>
      <p:pic>
        <p:nvPicPr>
          <p:cNvPr id="6146" name="Picture 2" descr="isultati immagini per sabeti selection 200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2694" y="1085351"/>
            <a:ext cx="7820166" cy="58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439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Methods to infer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938" y="1753218"/>
            <a:ext cx="4006755" cy="139524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Different methods have different power according to the time </a:t>
            </a:r>
            <a:r>
              <a:rPr lang="en-US" smtClean="0"/>
              <a:t>and strength of selection</a:t>
            </a:r>
            <a:endParaRPr lang="en-US"/>
          </a:p>
        </p:txBody>
      </p:sp>
      <p:pic>
        <p:nvPicPr>
          <p:cNvPr id="6146" name="Picture 2" descr="isultati immagini per sabeti selection 200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2694" y="1085351"/>
            <a:ext cx="7820166" cy="58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377218" y="1937982"/>
            <a:ext cx="5308979" cy="382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75277" y="2741469"/>
            <a:ext cx="5308979" cy="382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4549" y="51798"/>
            <a:ext cx="10515600" cy="1325563"/>
          </a:xfrm>
        </p:spPr>
        <p:txBody>
          <a:bodyPr/>
          <a:lstStyle/>
          <a:p>
            <a:r>
              <a:rPr lang="en-US" dirty="0" smtClean="0"/>
              <a:t>Heterozygosity/rare alleles</a:t>
            </a:r>
            <a:endParaRPr lang="en-US" dirty="0"/>
          </a:p>
        </p:txBody>
      </p:sp>
      <p:pic>
        <p:nvPicPr>
          <p:cNvPr id="1026" name="Picture 2" descr="https://www.nature.com/scitable/content/24827/schaffner_positiveselection-f1_FUL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27" y="1528316"/>
            <a:ext cx="8843748" cy="4626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0944" y="6456815"/>
            <a:ext cx="36835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Schaffner</a:t>
            </a:r>
            <a:r>
              <a:rPr lang="en-US" sz="1600" dirty="0" smtClean="0"/>
              <a:t> &amp; </a:t>
            </a:r>
            <a:r>
              <a:rPr lang="en-US" sz="1600" dirty="0" err="1" smtClean="0"/>
              <a:t>Sabeti</a:t>
            </a:r>
            <a:r>
              <a:rPr lang="en-US" sz="1600" dirty="0" smtClean="0"/>
              <a:t> 2008 Nature Education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9721962" y="5760464"/>
            <a:ext cx="1698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>
                    <a:lumMod val="65000"/>
                  </a:schemeClr>
                </a:solidFill>
              </a:rPr>
              <a:t>Ancestral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alleles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862706" y="5989841"/>
            <a:ext cx="1557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Derived alleles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73253" y="6272149"/>
            <a:ext cx="1536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Selected allele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31406" y="2553131"/>
            <a:ext cx="3160594" cy="2046393"/>
          </a:xfrm>
          <a:solidFill>
            <a:schemeClr val="bg1"/>
          </a:solidFill>
        </p:spPr>
        <p:txBody>
          <a:bodyPr>
            <a:normAutofit fontScale="70000" lnSpcReduction="20000"/>
          </a:bodyPr>
          <a:lstStyle/>
          <a:p>
            <a:r>
              <a:rPr lang="en-US" smtClean="0"/>
              <a:t>As </a:t>
            </a:r>
            <a:r>
              <a:rPr lang="en-US" dirty="0"/>
              <a:t>a new positively-selected allele (red) rises to high frequency, nearby linked alleles on the chromosome ‘hitchhike’ along with it to high frequency, creating a ‘selective sweep.’</a:t>
            </a:r>
          </a:p>
        </p:txBody>
      </p:sp>
    </p:spTree>
    <p:extLst>
      <p:ext uri="{BB962C8B-B14F-4D97-AF65-F5344CB8AC3E}">
        <p14:creationId xmlns:p14="http://schemas.microsoft.com/office/powerpoint/2010/main" val="92366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87572"/>
            <a:ext cx="5153167" cy="4802188"/>
          </a:xfrm>
        </p:spPr>
        <p:txBody>
          <a:bodyPr>
            <a:noAutofit/>
          </a:bodyPr>
          <a:lstStyle/>
          <a:p>
            <a:r>
              <a:rPr lang="en-US" sz="1600" dirty="0" smtClean="0"/>
              <a:t>Tajima’s D compares two estimators of genetic diversity: the average number of nucleotide differences </a:t>
            </a:r>
            <a:r>
              <a:rPr lang="en-US" sz="1600" i="1" dirty="0" smtClean="0"/>
              <a:t>⍬</a:t>
            </a:r>
            <a:r>
              <a:rPr lang="en-US" sz="1600" i="1" baseline="-25000" dirty="0" smtClean="0"/>
              <a:t>T</a:t>
            </a:r>
            <a:r>
              <a:rPr lang="en-US" sz="1600" dirty="0" smtClean="0"/>
              <a:t> and the number of segregating sites </a:t>
            </a:r>
            <a:r>
              <a:rPr lang="en-US" sz="1600" i="1" dirty="0" smtClean="0"/>
              <a:t>⍬</a:t>
            </a:r>
            <a:r>
              <a:rPr lang="en-US" sz="1600" i="1" baseline="-25000" dirty="0" smtClean="0"/>
              <a:t>W</a:t>
            </a:r>
            <a:endParaRPr lang="en-US" sz="1600" dirty="0" smtClean="0"/>
          </a:p>
          <a:p>
            <a:r>
              <a:rPr lang="en-US" sz="1600" dirty="0" smtClean="0"/>
              <a:t>If the population is at equilibrium: Tajima’s D ~ 0</a:t>
            </a:r>
          </a:p>
          <a:p>
            <a:r>
              <a:rPr lang="en-US" sz="1600" dirty="0" smtClean="0"/>
              <a:t>Rare variants contribute little to the number of pairwise differences</a:t>
            </a:r>
          </a:p>
          <a:p>
            <a:r>
              <a:rPr lang="en-US" sz="1600" dirty="0" smtClean="0"/>
              <a:t>After a selective sweep, the number of segregating sites will be &gt;&gt; than the average number of pairwise differences </a:t>
            </a:r>
          </a:p>
          <a:p>
            <a:r>
              <a:rPr lang="en-US" sz="1600" dirty="0" smtClean="0"/>
              <a:t>Because after a selective sweep, most sequences will be the same -&gt; when mutations occur =&gt; rare</a:t>
            </a:r>
          </a:p>
          <a:p>
            <a:r>
              <a:rPr lang="en-US" sz="1600" dirty="0" smtClean="0"/>
              <a:t>rare mutations -&gt; low value of </a:t>
            </a:r>
            <a:r>
              <a:rPr lang="en-US" sz="1600" dirty="0"/>
              <a:t>the average number of nucleotide differences </a:t>
            </a:r>
            <a:r>
              <a:rPr lang="en-US" sz="1600" dirty="0" smtClean="0"/>
              <a:t>in comparison to the </a:t>
            </a:r>
            <a:r>
              <a:rPr lang="en-US" sz="1600" dirty="0"/>
              <a:t>number of segregating sites</a:t>
            </a:r>
            <a:endParaRPr lang="en-US" sz="1600" dirty="0" smtClean="0"/>
          </a:p>
          <a:p>
            <a:r>
              <a:rPr lang="en-US" sz="1600" dirty="0" smtClean="0"/>
              <a:t>If number of segregating sites &gt;&gt; average number of pairwise differences =&gt; Tajima’s D &lt; 0</a:t>
            </a:r>
          </a:p>
          <a:p>
            <a:r>
              <a:rPr lang="en-US" sz="1600" dirty="0" smtClean="0"/>
              <a:t>Smaller values of Tajima’s D ~ positive selection</a:t>
            </a:r>
            <a:r>
              <a:rPr lang="is-IS" sz="1600" dirty="0" smtClean="0"/>
              <a:t>...</a:t>
            </a:r>
            <a:r>
              <a:rPr lang="en-US" sz="1600" dirty="0" smtClean="0"/>
              <a:t> or population expansion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1708"/>
          <a:stretch/>
        </p:blipFill>
        <p:spPr>
          <a:xfrm>
            <a:off x="1169822" y="0"/>
            <a:ext cx="8978900" cy="1816515"/>
          </a:xfrm>
          <a:prstGeom prst="rect">
            <a:avLst/>
          </a:prstGeom>
        </p:spPr>
      </p:pic>
      <p:pic>
        <p:nvPicPr>
          <p:cNvPr id="2050" name="Picture 2" descr="hat{\theta}_T=\frac{\sum\limits_{i&lt;j} d_{ij}}{n(n-1)/2}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728" y="2253853"/>
            <a:ext cx="1419225" cy="56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at{\theta}_W=\frac{S}{\sum\limits_{i=1}^{n-1} 1/i}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7901" y="2385201"/>
            <a:ext cx="1266825" cy="65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=\frac{\hat{\theta}_T - \hat{\theta}_W}{\sqrt{\hat{V}(\hat{\theta}_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4697" y="3479764"/>
            <a:ext cx="1724025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470457" y="6481983"/>
            <a:ext cx="56325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https://</a:t>
            </a:r>
            <a:r>
              <a:rPr lang="en-US" sz="1400" i="1" dirty="0" err="1"/>
              <a:t>arundurvasula.wordpress.com</a:t>
            </a:r>
            <a:r>
              <a:rPr lang="en-US" sz="1400" i="1" dirty="0"/>
              <a:t>/2015/02/18/interpreting-</a:t>
            </a:r>
            <a:r>
              <a:rPr lang="en-US" sz="1400" i="1" dirty="0" err="1"/>
              <a:t>tajimas</a:t>
            </a:r>
            <a:r>
              <a:rPr lang="en-US" sz="1400" i="1" dirty="0"/>
              <a:t>-d/</a:t>
            </a:r>
          </a:p>
        </p:txBody>
      </p:sp>
    </p:spTree>
    <p:extLst>
      <p:ext uri="{BB962C8B-B14F-4D97-AF65-F5344CB8AC3E}">
        <p14:creationId xmlns:p14="http://schemas.microsoft.com/office/powerpoint/2010/main" val="33102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Population differences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Different populations ~ different environments</a:t>
            </a:r>
          </a:p>
          <a:p>
            <a:r>
              <a:rPr lang="en-US" dirty="0" smtClean="0"/>
              <a:t>Different environments ~ distinct adaptive traits</a:t>
            </a:r>
          </a:p>
          <a:p>
            <a:r>
              <a:rPr lang="en-US" dirty="0" smtClean="0"/>
              <a:t>Selection acting in an environment on a locus in a local population but not all populations</a:t>
            </a:r>
          </a:p>
          <a:p>
            <a:r>
              <a:rPr lang="en-US" dirty="0" smtClean="0"/>
              <a:t>Population differentiation can be measured with F</a:t>
            </a:r>
            <a:r>
              <a:rPr lang="en-US" baseline="-25000" dirty="0" smtClean="0"/>
              <a:t>ST </a:t>
            </a:r>
            <a:r>
              <a:rPr lang="en-US" dirty="0" smtClean="0"/>
              <a:t>(Wright’s fixation index): compares the variance of allele frequencies </a:t>
            </a:r>
            <a:r>
              <a:rPr lang="en-US" i="1" u="sng" dirty="0" smtClean="0"/>
              <a:t>between</a:t>
            </a:r>
            <a:r>
              <a:rPr lang="en-US" dirty="0" smtClean="0"/>
              <a:t> populations</a:t>
            </a:r>
          </a:p>
          <a:p>
            <a:pPr lvl="1"/>
            <a:r>
              <a:rPr lang="en-US" dirty="0" smtClean="0"/>
              <a:t>Large </a:t>
            </a:r>
            <a:r>
              <a:rPr lang="en-US" dirty="0"/>
              <a:t>F</a:t>
            </a:r>
            <a:r>
              <a:rPr lang="en-US" baseline="-25000" dirty="0"/>
              <a:t>ST </a:t>
            </a:r>
            <a:r>
              <a:rPr lang="en-US" dirty="0" smtClean="0"/>
              <a:t>values strong differentiation between populations: directional, positive selection</a:t>
            </a:r>
          </a:p>
          <a:p>
            <a:pPr lvl="1"/>
            <a:r>
              <a:rPr lang="en-US" dirty="0"/>
              <a:t>Small F</a:t>
            </a:r>
            <a:r>
              <a:rPr lang="en-US" baseline="-25000" dirty="0"/>
              <a:t>ST </a:t>
            </a:r>
            <a:r>
              <a:rPr lang="en-US" dirty="0" smtClean="0"/>
              <a:t>values ~ populations are homogeneous: balancing selection</a:t>
            </a:r>
            <a:endParaRPr lang="en-US" dirty="0"/>
          </a:p>
        </p:txBody>
      </p:sp>
      <p:pic>
        <p:nvPicPr>
          <p:cNvPr id="5122" name="Picture 2" descr="isultati immagini per arct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3516" y="0"/>
            <a:ext cx="2538484" cy="1269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sultati immagini per tropical fore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8738" y="0"/>
            <a:ext cx="2066415" cy="1269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965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Length of haplotype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Natural selection leaves footprints on genomes</a:t>
            </a:r>
          </a:p>
          <a:p>
            <a:endParaRPr lang="en-US" dirty="0"/>
          </a:p>
          <a:p>
            <a:r>
              <a:rPr lang="en-US" dirty="0" smtClean="0"/>
              <a:t>~ Tajima’s D: selective sweep affects whole haplotypes -&gt; extension</a:t>
            </a:r>
          </a:p>
          <a:p>
            <a:r>
              <a:rPr lang="en-US" dirty="0" smtClean="0"/>
              <a:t>Extended haplotype homozygosity (EHH); long range haplotype(LRH); integrated haplotype score (</a:t>
            </a:r>
            <a:r>
              <a:rPr lang="en-US" dirty="0" err="1" smtClean="0"/>
              <a:t>iHS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026" name="Picture 2" descr="mmagine correl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9713" y="259307"/>
            <a:ext cx="1657244" cy="2351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581" y="4419600"/>
            <a:ext cx="95504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80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8200" y="1828800"/>
            <a:ext cx="105087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1/ measure EHH ~ the decay of identity as a function of distance of haplotypes that carry a specific (‘core’) allele at one end</a:t>
            </a:r>
          </a:p>
          <a:p>
            <a:r>
              <a:rPr lang="en-US" dirty="0" smtClean="0"/>
              <a:t>EHH varies between 0 and 1, where haplotype homozygosity for the core SNP starts at 1 and decays to 0 with increasing distance from the core SNP</a:t>
            </a:r>
          </a:p>
          <a:p>
            <a:r>
              <a:rPr lang="en-US" dirty="0" smtClean="0"/>
              <a:t>EHH is computed on  haplotypes with the ancestral allele and with the derived allele and the area under the curve (EHH decay over distance) is kept ~ integrated EHH (</a:t>
            </a:r>
            <a:r>
              <a:rPr lang="en-US" dirty="0" err="1" smtClean="0"/>
              <a:t>iHH</a:t>
            </a:r>
            <a:r>
              <a:rPr lang="en-US" baseline="-25000" dirty="0" err="1" smtClean="0"/>
              <a:t>A</a:t>
            </a:r>
            <a:r>
              <a:rPr lang="en-US" dirty="0" smtClean="0"/>
              <a:t> and </a:t>
            </a:r>
            <a:r>
              <a:rPr lang="en-US" dirty="0" err="1" smtClean="0"/>
              <a:t>iHH</a:t>
            </a:r>
            <a:r>
              <a:rPr lang="en-US" baseline="-25000" dirty="0" err="1" smtClean="0"/>
              <a:t>D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2/ </a:t>
            </a:r>
            <a:r>
              <a:rPr lang="en-US" dirty="0" err="1" smtClean="0"/>
              <a:t>iHS</a:t>
            </a:r>
            <a:r>
              <a:rPr lang="en-US" dirty="0" smtClean="0"/>
              <a:t> = </a:t>
            </a:r>
            <a:r>
              <a:rPr lang="en-US" dirty="0" err="1" smtClean="0"/>
              <a:t>iHH</a:t>
            </a:r>
            <a:r>
              <a:rPr lang="en-US" baseline="-25000" dirty="0" err="1" smtClean="0"/>
              <a:t>A</a:t>
            </a:r>
            <a:r>
              <a:rPr lang="en-US" dirty="0" smtClean="0"/>
              <a:t>/</a:t>
            </a:r>
            <a:r>
              <a:rPr lang="en-US" dirty="0" err="1" smtClean="0"/>
              <a:t>iHH</a:t>
            </a:r>
            <a:r>
              <a:rPr lang="en-US" baseline="-25000" dirty="0" err="1" smtClean="0"/>
              <a:t>D</a:t>
            </a:r>
            <a:r>
              <a:rPr lang="en-US" dirty="0" smtClean="0"/>
              <a:t> , where </a:t>
            </a:r>
          </a:p>
          <a:p>
            <a:r>
              <a:rPr lang="en-US" dirty="0"/>
              <a:t>	</a:t>
            </a:r>
            <a:r>
              <a:rPr lang="en-US" dirty="0" err="1" smtClean="0"/>
              <a:t>iHS</a:t>
            </a:r>
            <a:r>
              <a:rPr lang="en-US" dirty="0" smtClean="0"/>
              <a:t>=1 if decay is similar between haplotypes carrying either alleles</a:t>
            </a:r>
          </a:p>
          <a:p>
            <a:r>
              <a:rPr lang="en-US" dirty="0"/>
              <a:t>	</a:t>
            </a:r>
            <a:r>
              <a:rPr lang="en-US" dirty="0" err="1" smtClean="0"/>
              <a:t>iHS</a:t>
            </a:r>
            <a:r>
              <a:rPr lang="en-US" dirty="0" smtClean="0"/>
              <a:t> &lt;&lt; 0 if </a:t>
            </a:r>
            <a:r>
              <a:rPr lang="en-US" dirty="0"/>
              <a:t>haplotypes carrying </a:t>
            </a:r>
            <a:r>
              <a:rPr lang="en-US" dirty="0" smtClean="0"/>
              <a:t>the derived allele are longer</a:t>
            </a:r>
          </a:p>
          <a:p>
            <a:r>
              <a:rPr lang="en-US" dirty="0"/>
              <a:t>	</a:t>
            </a:r>
            <a:r>
              <a:rPr lang="en-US" dirty="0" err="1" smtClean="0"/>
              <a:t>iHS</a:t>
            </a:r>
            <a:r>
              <a:rPr lang="en-US" dirty="0" smtClean="0"/>
              <a:t> &gt;&gt; 0 </a:t>
            </a:r>
            <a:r>
              <a:rPr lang="en-US" dirty="0"/>
              <a:t>if haplotypes carrying the </a:t>
            </a:r>
            <a:r>
              <a:rPr lang="en-US" dirty="0" smtClean="0"/>
              <a:t>ancestral allele </a:t>
            </a:r>
            <a:r>
              <a:rPr lang="en-US" dirty="0"/>
              <a:t>are </a:t>
            </a:r>
            <a:r>
              <a:rPr lang="en-US" dirty="0" smtClean="0"/>
              <a:t>longer</a:t>
            </a:r>
          </a:p>
          <a:p>
            <a:endParaRPr lang="en-US" dirty="0"/>
          </a:p>
          <a:p>
            <a:r>
              <a:rPr lang="en-US" dirty="0" smtClean="0"/>
              <a:t>!! Sensitive to allele frequency: adjust/allele frequency and </a:t>
            </a:r>
            <a:r>
              <a:rPr lang="en-US" dirty="0" err="1"/>
              <a:t>iHS</a:t>
            </a:r>
            <a:r>
              <a:rPr lang="en-US" dirty="0"/>
              <a:t> </a:t>
            </a:r>
            <a:r>
              <a:rPr lang="en-US" dirty="0" smtClean="0"/>
              <a:t>mean and variance</a:t>
            </a:r>
            <a:endParaRPr lang="en-US" dirty="0"/>
          </a:p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35352" cy="1325563"/>
          </a:xfrm>
        </p:spPr>
        <p:txBody>
          <a:bodyPr/>
          <a:lstStyle/>
          <a:p>
            <a:r>
              <a:rPr lang="en-US" dirty="0" smtClean="0"/>
              <a:t>Length of </a:t>
            </a:r>
            <a:r>
              <a:rPr lang="en-US" dirty="0" smtClean="0"/>
              <a:t>haplotype: the composite </a:t>
            </a:r>
            <a:r>
              <a:rPr lang="en-US" dirty="0" err="1" smtClean="0"/>
              <a:t>iHS</a:t>
            </a:r>
            <a:r>
              <a:rPr lang="en-US" dirty="0" smtClean="0"/>
              <a:t> statistic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33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933" y="243384"/>
            <a:ext cx="9550400" cy="1892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93" y="2914271"/>
            <a:ext cx="4699000" cy="3213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4081" y="2211221"/>
            <a:ext cx="63881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37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tests exist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PBS and XPEHH ~ population differences</a:t>
            </a:r>
          </a:p>
          <a:p>
            <a:r>
              <a:rPr lang="en-US" dirty="0" smtClean="0"/>
              <a:t>EHH ~ long range haplotypes</a:t>
            </a:r>
          </a:p>
          <a:p>
            <a:r>
              <a:rPr lang="en-US" dirty="0" smtClean="0"/>
              <a:t>Reviews: </a:t>
            </a:r>
          </a:p>
          <a:p>
            <a:pPr lvl="1"/>
            <a:r>
              <a:rPr lang="en-US" dirty="0" smtClean="0"/>
              <a:t>Nielsen 2005 </a:t>
            </a:r>
            <a:r>
              <a:rPr lang="en-US" dirty="0"/>
              <a:t>Ann Rev Genet </a:t>
            </a:r>
          </a:p>
          <a:p>
            <a:pPr lvl="1"/>
            <a:r>
              <a:rPr lang="en-US" dirty="0" err="1" smtClean="0"/>
              <a:t>Vitti</a:t>
            </a:r>
            <a:r>
              <a:rPr lang="en-US" dirty="0" smtClean="0"/>
              <a:t> et al. 2013 Ann Rev Genet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452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8075" y="254508"/>
            <a:ext cx="10515600" cy="1325563"/>
          </a:xfrm>
        </p:spPr>
        <p:txBody>
          <a:bodyPr/>
          <a:lstStyle/>
          <a:p>
            <a:r>
              <a:rPr lang="en-US" smtClean="0"/>
              <a:t>Some </a:t>
            </a:r>
            <a:r>
              <a:rPr lang="en-US" dirty="0" smtClean="0"/>
              <a:t>examples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624" y="3833386"/>
            <a:ext cx="5483251" cy="28949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1725" y="552649"/>
            <a:ext cx="5276609" cy="1590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42699"/>
            <a:ext cx="6989707" cy="167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51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4" descr="mage result for darwin and Mendel timeli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0" y="2235200"/>
            <a:ext cx="12132284" cy="373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2368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36772" cy="1325563"/>
          </a:xfrm>
        </p:spPr>
        <p:txBody>
          <a:bodyPr/>
          <a:lstStyle/>
          <a:p>
            <a:r>
              <a:rPr lang="en-US" dirty="0" smtClean="0"/>
              <a:t>Specific examples for the practical today</a:t>
            </a:r>
            <a:endParaRPr lang="en-US" dirty="0"/>
          </a:p>
        </p:txBody>
      </p:sp>
      <p:pic>
        <p:nvPicPr>
          <p:cNvPr id="4098" name="Picture 2" descr="isultati immagini per GERBAULT P EDA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817" y="2542432"/>
            <a:ext cx="37433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4817" y="6459876"/>
            <a:ext cx="2571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Kamberov</a:t>
            </a:r>
            <a:r>
              <a:rPr lang="en-US" dirty="0" smtClean="0"/>
              <a:t> et al. 2013 Cell</a:t>
            </a:r>
            <a:endParaRPr lang="en-US" dirty="0"/>
          </a:p>
        </p:txBody>
      </p:sp>
      <p:pic>
        <p:nvPicPr>
          <p:cNvPr id="4100" name="Picture 4" descr="isultati immagini per GERBAULT P lacta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452" y="3628796"/>
            <a:ext cx="1401355" cy="1239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eeform 6"/>
          <p:cNvSpPr/>
          <p:nvPr/>
        </p:nvSpPr>
        <p:spPr>
          <a:xfrm>
            <a:off x="7207655" y="4852888"/>
            <a:ext cx="2637079" cy="1096427"/>
          </a:xfrm>
          <a:custGeom>
            <a:avLst/>
            <a:gdLst>
              <a:gd name="connsiteX0" fmla="*/ 0 w 4041193"/>
              <a:gd name="connsiteY0" fmla="*/ 1488011 h 1503311"/>
              <a:gd name="connsiteX1" fmla="*/ 38488 w 4041193"/>
              <a:gd name="connsiteY1" fmla="*/ 1462355 h 1503311"/>
              <a:gd name="connsiteX2" fmla="*/ 320730 w 4041193"/>
              <a:gd name="connsiteY2" fmla="*/ 1436700 h 1503311"/>
              <a:gd name="connsiteX3" fmla="*/ 384876 w 4041193"/>
              <a:gd name="connsiteY3" fmla="*/ 1372562 h 1503311"/>
              <a:gd name="connsiteX4" fmla="*/ 474680 w 4041193"/>
              <a:gd name="connsiteY4" fmla="*/ 1346906 h 1503311"/>
              <a:gd name="connsiteX5" fmla="*/ 551655 w 4041193"/>
              <a:gd name="connsiteY5" fmla="*/ 1321251 h 1503311"/>
              <a:gd name="connsiteX6" fmla="*/ 628630 w 4041193"/>
              <a:gd name="connsiteY6" fmla="*/ 1269940 h 1503311"/>
              <a:gd name="connsiteX7" fmla="*/ 705605 w 4041193"/>
              <a:gd name="connsiteY7" fmla="*/ 1192974 h 1503311"/>
              <a:gd name="connsiteX8" fmla="*/ 744093 w 4041193"/>
              <a:gd name="connsiteY8" fmla="*/ 1167319 h 1503311"/>
              <a:gd name="connsiteX9" fmla="*/ 808239 w 4041193"/>
              <a:gd name="connsiteY9" fmla="*/ 1103180 h 1503311"/>
              <a:gd name="connsiteX10" fmla="*/ 846726 w 4041193"/>
              <a:gd name="connsiteY10" fmla="*/ 1064697 h 1503311"/>
              <a:gd name="connsiteX11" fmla="*/ 949360 w 4041193"/>
              <a:gd name="connsiteY11" fmla="*/ 987731 h 1503311"/>
              <a:gd name="connsiteX12" fmla="*/ 962189 w 4041193"/>
              <a:gd name="connsiteY12" fmla="*/ 949248 h 1503311"/>
              <a:gd name="connsiteX13" fmla="*/ 1000676 w 4041193"/>
              <a:gd name="connsiteY13" fmla="*/ 936420 h 1503311"/>
              <a:gd name="connsiteX14" fmla="*/ 1026335 w 4041193"/>
              <a:gd name="connsiteY14" fmla="*/ 910765 h 1503311"/>
              <a:gd name="connsiteX15" fmla="*/ 1103310 w 4041193"/>
              <a:gd name="connsiteY15" fmla="*/ 808144 h 1503311"/>
              <a:gd name="connsiteX16" fmla="*/ 1154627 w 4041193"/>
              <a:gd name="connsiteY16" fmla="*/ 679867 h 1503311"/>
              <a:gd name="connsiteX17" fmla="*/ 1205943 w 4041193"/>
              <a:gd name="connsiteY17" fmla="*/ 590073 h 1503311"/>
              <a:gd name="connsiteX18" fmla="*/ 1270089 w 4041193"/>
              <a:gd name="connsiteY18" fmla="*/ 538762 h 1503311"/>
              <a:gd name="connsiteX19" fmla="*/ 1321406 w 4041193"/>
              <a:gd name="connsiteY19" fmla="*/ 461796 h 1503311"/>
              <a:gd name="connsiteX20" fmla="*/ 1347064 w 4041193"/>
              <a:gd name="connsiteY20" fmla="*/ 423313 h 1503311"/>
              <a:gd name="connsiteX21" fmla="*/ 1385552 w 4041193"/>
              <a:gd name="connsiteY21" fmla="*/ 397658 h 1503311"/>
              <a:gd name="connsiteX22" fmla="*/ 1436869 w 4041193"/>
              <a:gd name="connsiteY22" fmla="*/ 346347 h 1503311"/>
              <a:gd name="connsiteX23" fmla="*/ 1449698 w 4041193"/>
              <a:gd name="connsiteY23" fmla="*/ 307864 h 1503311"/>
              <a:gd name="connsiteX24" fmla="*/ 1488185 w 4041193"/>
              <a:gd name="connsiteY24" fmla="*/ 282209 h 1503311"/>
              <a:gd name="connsiteX25" fmla="*/ 1552331 w 4041193"/>
              <a:gd name="connsiteY25" fmla="*/ 230898 h 1503311"/>
              <a:gd name="connsiteX26" fmla="*/ 1577990 w 4041193"/>
              <a:gd name="connsiteY26" fmla="*/ 192415 h 1503311"/>
              <a:gd name="connsiteX27" fmla="*/ 1616477 w 4041193"/>
              <a:gd name="connsiteY27" fmla="*/ 179587 h 1503311"/>
              <a:gd name="connsiteX28" fmla="*/ 1654965 w 4041193"/>
              <a:gd name="connsiteY28" fmla="*/ 153932 h 1503311"/>
              <a:gd name="connsiteX29" fmla="*/ 1808915 w 4041193"/>
              <a:gd name="connsiteY29" fmla="*/ 128276 h 1503311"/>
              <a:gd name="connsiteX30" fmla="*/ 1885890 w 4041193"/>
              <a:gd name="connsiteY30" fmla="*/ 76966 h 1503311"/>
              <a:gd name="connsiteX31" fmla="*/ 1924378 w 4041193"/>
              <a:gd name="connsiteY31" fmla="*/ 51310 h 1503311"/>
              <a:gd name="connsiteX32" fmla="*/ 2014182 w 4041193"/>
              <a:gd name="connsiteY32" fmla="*/ 0 h 1503311"/>
              <a:gd name="connsiteX33" fmla="*/ 2103986 w 4041193"/>
              <a:gd name="connsiteY33" fmla="*/ 12827 h 1503311"/>
              <a:gd name="connsiteX34" fmla="*/ 2180961 w 4041193"/>
              <a:gd name="connsiteY34" fmla="*/ 38483 h 1503311"/>
              <a:gd name="connsiteX35" fmla="*/ 2257936 w 4041193"/>
              <a:gd name="connsiteY35" fmla="*/ 51310 h 1503311"/>
              <a:gd name="connsiteX36" fmla="*/ 2488862 w 4041193"/>
              <a:gd name="connsiteY36" fmla="*/ 89793 h 1503311"/>
              <a:gd name="connsiteX37" fmla="*/ 2540178 w 4041193"/>
              <a:gd name="connsiteY37" fmla="*/ 153932 h 1503311"/>
              <a:gd name="connsiteX38" fmla="*/ 2578666 w 4041193"/>
              <a:gd name="connsiteY38" fmla="*/ 230898 h 1503311"/>
              <a:gd name="connsiteX39" fmla="*/ 2617153 w 4041193"/>
              <a:gd name="connsiteY39" fmla="*/ 320692 h 1503311"/>
              <a:gd name="connsiteX40" fmla="*/ 2655641 w 4041193"/>
              <a:gd name="connsiteY40" fmla="*/ 436141 h 1503311"/>
              <a:gd name="connsiteX41" fmla="*/ 2694128 w 4041193"/>
              <a:gd name="connsiteY41" fmla="*/ 525935 h 1503311"/>
              <a:gd name="connsiteX42" fmla="*/ 2719787 w 4041193"/>
              <a:gd name="connsiteY42" fmla="*/ 551590 h 1503311"/>
              <a:gd name="connsiteX43" fmla="*/ 2745445 w 4041193"/>
              <a:gd name="connsiteY43" fmla="*/ 602901 h 1503311"/>
              <a:gd name="connsiteX44" fmla="*/ 2783933 w 4041193"/>
              <a:gd name="connsiteY44" fmla="*/ 628556 h 1503311"/>
              <a:gd name="connsiteX45" fmla="*/ 2809591 w 4041193"/>
              <a:gd name="connsiteY45" fmla="*/ 705522 h 1503311"/>
              <a:gd name="connsiteX46" fmla="*/ 2822420 w 4041193"/>
              <a:gd name="connsiteY46" fmla="*/ 744005 h 1503311"/>
              <a:gd name="connsiteX47" fmla="*/ 2873737 w 4041193"/>
              <a:gd name="connsiteY47" fmla="*/ 756833 h 1503311"/>
              <a:gd name="connsiteX48" fmla="*/ 2912225 w 4041193"/>
              <a:gd name="connsiteY48" fmla="*/ 833799 h 1503311"/>
              <a:gd name="connsiteX49" fmla="*/ 2937883 w 4041193"/>
              <a:gd name="connsiteY49" fmla="*/ 872282 h 1503311"/>
              <a:gd name="connsiteX50" fmla="*/ 2950712 w 4041193"/>
              <a:gd name="connsiteY50" fmla="*/ 910765 h 1503311"/>
              <a:gd name="connsiteX51" fmla="*/ 2963541 w 4041193"/>
              <a:gd name="connsiteY51" fmla="*/ 962076 h 1503311"/>
              <a:gd name="connsiteX52" fmla="*/ 3027687 w 4041193"/>
              <a:gd name="connsiteY52" fmla="*/ 1013387 h 1503311"/>
              <a:gd name="connsiteX53" fmla="*/ 3053346 w 4041193"/>
              <a:gd name="connsiteY53" fmla="*/ 1039042 h 1503311"/>
              <a:gd name="connsiteX54" fmla="*/ 3066175 w 4041193"/>
              <a:gd name="connsiteY54" fmla="*/ 1077525 h 1503311"/>
              <a:gd name="connsiteX55" fmla="*/ 3104662 w 4041193"/>
              <a:gd name="connsiteY55" fmla="*/ 1090353 h 1503311"/>
              <a:gd name="connsiteX56" fmla="*/ 3130321 w 4041193"/>
              <a:gd name="connsiteY56" fmla="*/ 1116008 h 1503311"/>
              <a:gd name="connsiteX57" fmla="*/ 3168808 w 4041193"/>
              <a:gd name="connsiteY57" fmla="*/ 1192974 h 1503311"/>
              <a:gd name="connsiteX58" fmla="*/ 3181637 w 4041193"/>
              <a:gd name="connsiteY58" fmla="*/ 1231457 h 1503311"/>
              <a:gd name="connsiteX59" fmla="*/ 3258613 w 4041193"/>
              <a:gd name="connsiteY59" fmla="*/ 1269940 h 1503311"/>
              <a:gd name="connsiteX60" fmla="*/ 3322758 w 4041193"/>
              <a:gd name="connsiteY60" fmla="*/ 1321251 h 1503311"/>
              <a:gd name="connsiteX61" fmla="*/ 3361246 w 4041193"/>
              <a:gd name="connsiteY61" fmla="*/ 1334079 h 1503311"/>
              <a:gd name="connsiteX62" fmla="*/ 3451050 w 4041193"/>
              <a:gd name="connsiteY62" fmla="*/ 1385389 h 1503311"/>
              <a:gd name="connsiteX63" fmla="*/ 3566513 w 4041193"/>
              <a:gd name="connsiteY63" fmla="*/ 1423872 h 1503311"/>
              <a:gd name="connsiteX64" fmla="*/ 3643488 w 4041193"/>
              <a:gd name="connsiteY64" fmla="*/ 1449528 h 1503311"/>
              <a:gd name="connsiteX65" fmla="*/ 3681976 w 4041193"/>
              <a:gd name="connsiteY65" fmla="*/ 1462355 h 1503311"/>
              <a:gd name="connsiteX66" fmla="*/ 3733292 w 4041193"/>
              <a:gd name="connsiteY66" fmla="*/ 1475183 h 1503311"/>
              <a:gd name="connsiteX67" fmla="*/ 3900072 w 4041193"/>
              <a:gd name="connsiteY67" fmla="*/ 1500839 h 1503311"/>
              <a:gd name="connsiteX68" fmla="*/ 4041193 w 4041193"/>
              <a:gd name="connsiteY68" fmla="*/ 1500839 h 1503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41193" h="1503311">
                <a:moveTo>
                  <a:pt x="0" y="1488011"/>
                </a:moveTo>
                <a:cubicBezTo>
                  <a:pt x="12829" y="1479459"/>
                  <a:pt x="23211" y="1464438"/>
                  <a:pt x="38488" y="1462355"/>
                </a:cubicBezTo>
                <a:cubicBezTo>
                  <a:pt x="405108" y="1412367"/>
                  <a:pt x="186876" y="1481313"/>
                  <a:pt x="320730" y="1436700"/>
                </a:cubicBezTo>
                <a:cubicBezTo>
                  <a:pt x="342112" y="1415321"/>
                  <a:pt x="356191" y="1382123"/>
                  <a:pt x="384876" y="1372562"/>
                </a:cubicBezTo>
                <a:cubicBezTo>
                  <a:pt x="514180" y="1329464"/>
                  <a:pt x="313640" y="1395212"/>
                  <a:pt x="474680" y="1346906"/>
                </a:cubicBezTo>
                <a:cubicBezTo>
                  <a:pt x="500586" y="1339135"/>
                  <a:pt x="529151" y="1336252"/>
                  <a:pt x="551655" y="1321251"/>
                </a:cubicBezTo>
                <a:cubicBezTo>
                  <a:pt x="577313" y="1304147"/>
                  <a:pt x="606824" y="1291743"/>
                  <a:pt x="628630" y="1269940"/>
                </a:cubicBezTo>
                <a:cubicBezTo>
                  <a:pt x="654288" y="1244285"/>
                  <a:pt x="675413" y="1213099"/>
                  <a:pt x="705605" y="1192974"/>
                </a:cubicBezTo>
                <a:cubicBezTo>
                  <a:pt x="718434" y="1184422"/>
                  <a:pt x="732489" y="1177471"/>
                  <a:pt x="744093" y="1167319"/>
                </a:cubicBezTo>
                <a:cubicBezTo>
                  <a:pt x="766850" y="1147409"/>
                  <a:pt x="786857" y="1124560"/>
                  <a:pt x="808239" y="1103180"/>
                </a:cubicBezTo>
                <a:cubicBezTo>
                  <a:pt x="821068" y="1090352"/>
                  <a:pt x="831630" y="1074759"/>
                  <a:pt x="846726" y="1064697"/>
                </a:cubicBezTo>
                <a:cubicBezTo>
                  <a:pt x="933765" y="1006678"/>
                  <a:pt x="901895" y="1035190"/>
                  <a:pt x="949360" y="987731"/>
                </a:cubicBezTo>
                <a:cubicBezTo>
                  <a:pt x="953636" y="974903"/>
                  <a:pt x="952627" y="958809"/>
                  <a:pt x="962189" y="949248"/>
                </a:cubicBezTo>
                <a:cubicBezTo>
                  <a:pt x="971752" y="939686"/>
                  <a:pt x="989080" y="943377"/>
                  <a:pt x="1000676" y="936420"/>
                </a:cubicBezTo>
                <a:cubicBezTo>
                  <a:pt x="1011048" y="930198"/>
                  <a:pt x="1019078" y="920440"/>
                  <a:pt x="1026335" y="910765"/>
                </a:cubicBezTo>
                <a:cubicBezTo>
                  <a:pt x="1113374" y="794726"/>
                  <a:pt x="1044465" y="866980"/>
                  <a:pt x="1103310" y="808144"/>
                </a:cubicBezTo>
                <a:cubicBezTo>
                  <a:pt x="1135016" y="713037"/>
                  <a:pt x="1116873" y="755366"/>
                  <a:pt x="1154627" y="679867"/>
                </a:cubicBezTo>
                <a:cubicBezTo>
                  <a:pt x="1175393" y="596811"/>
                  <a:pt x="1151350" y="655577"/>
                  <a:pt x="1205943" y="590073"/>
                </a:cubicBezTo>
                <a:cubicBezTo>
                  <a:pt x="1250581" y="536513"/>
                  <a:pt x="1206908" y="559821"/>
                  <a:pt x="1270089" y="538762"/>
                </a:cubicBezTo>
                <a:lnTo>
                  <a:pt x="1321406" y="461796"/>
                </a:lnTo>
                <a:cubicBezTo>
                  <a:pt x="1329959" y="448968"/>
                  <a:pt x="1334235" y="431864"/>
                  <a:pt x="1347064" y="423313"/>
                </a:cubicBezTo>
                <a:cubicBezTo>
                  <a:pt x="1359893" y="414761"/>
                  <a:pt x="1373845" y="407691"/>
                  <a:pt x="1385552" y="397658"/>
                </a:cubicBezTo>
                <a:cubicBezTo>
                  <a:pt x="1403919" y="381917"/>
                  <a:pt x="1436869" y="346347"/>
                  <a:pt x="1436869" y="346347"/>
                </a:cubicBezTo>
                <a:cubicBezTo>
                  <a:pt x="1441145" y="333519"/>
                  <a:pt x="1441251" y="318422"/>
                  <a:pt x="1449698" y="307864"/>
                </a:cubicBezTo>
                <a:cubicBezTo>
                  <a:pt x="1459330" y="295825"/>
                  <a:pt x="1476145" y="291840"/>
                  <a:pt x="1488185" y="282209"/>
                </a:cubicBezTo>
                <a:cubicBezTo>
                  <a:pt x="1579587" y="209095"/>
                  <a:pt x="1433873" y="309861"/>
                  <a:pt x="1552331" y="230898"/>
                </a:cubicBezTo>
                <a:cubicBezTo>
                  <a:pt x="1560884" y="218070"/>
                  <a:pt x="1565950" y="202046"/>
                  <a:pt x="1577990" y="192415"/>
                </a:cubicBezTo>
                <a:cubicBezTo>
                  <a:pt x="1588550" y="183968"/>
                  <a:pt x="1604382" y="185634"/>
                  <a:pt x="1616477" y="179587"/>
                </a:cubicBezTo>
                <a:cubicBezTo>
                  <a:pt x="1630268" y="172692"/>
                  <a:pt x="1641174" y="160827"/>
                  <a:pt x="1654965" y="153932"/>
                </a:cubicBezTo>
                <a:cubicBezTo>
                  <a:pt x="1697953" y="132441"/>
                  <a:pt x="1772326" y="132341"/>
                  <a:pt x="1808915" y="128276"/>
                </a:cubicBezTo>
                <a:cubicBezTo>
                  <a:pt x="1876551" y="105734"/>
                  <a:pt x="1821824" y="130348"/>
                  <a:pt x="1885890" y="76966"/>
                </a:cubicBezTo>
                <a:cubicBezTo>
                  <a:pt x="1897735" y="67096"/>
                  <a:pt x="1911831" y="60271"/>
                  <a:pt x="1924378" y="51310"/>
                </a:cubicBezTo>
                <a:cubicBezTo>
                  <a:pt x="1992338" y="2772"/>
                  <a:pt x="1951726" y="20815"/>
                  <a:pt x="2014182" y="0"/>
                </a:cubicBezTo>
                <a:cubicBezTo>
                  <a:pt x="2044117" y="4276"/>
                  <a:pt x="2074522" y="6028"/>
                  <a:pt x="2103986" y="12827"/>
                </a:cubicBezTo>
                <a:cubicBezTo>
                  <a:pt x="2130340" y="18908"/>
                  <a:pt x="2154283" y="34037"/>
                  <a:pt x="2180961" y="38483"/>
                </a:cubicBezTo>
                <a:lnTo>
                  <a:pt x="2257936" y="51310"/>
                </a:lnTo>
                <a:cubicBezTo>
                  <a:pt x="2383764" y="93249"/>
                  <a:pt x="2307958" y="74720"/>
                  <a:pt x="2488862" y="89793"/>
                </a:cubicBezTo>
                <a:cubicBezTo>
                  <a:pt x="2512726" y="113655"/>
                  <a:pt x="2523995" y="121569"/>
                  <a:pt x="2540178" y="153932"/>
                </a:cubicBezTo>
                <a:cubicBezTo>
                  <a:pt x="2593289" y="260142"/>
                  <a:pt x="2505136" y="120618"/>
                  <a:pt x="2578666" y="230898"/>
                </a:cubicBezTo>
                <a:cubicBezTo>
                  <a:pt x="2612600" y="366623"/>
                  <a:pt x="2566529" y="206801"/>
                  <a:pt x="2617153" y="320692"/>
                </a:cubicBezTo>
                <a:cubicBezTo>
                  <a:pt x="2617158" y="320702"/>
                  <a:pt x="2649225" y="416894"/>
                  <a:pt x="2655641" y="436141"/>
                </a:cubicBezTo>
                <a:cubicBezTo>
                  <a:pt x="2667044" y="470347"/>
                  <a:pt x="2672992" y="494234"/>
                  <a:pt x="2694128" y="525935"/>
                </a:cubicBezTo>
                <a:cubicBezTo>
                  <a:pt x="2700838" y="535998"/>
                  <a:pt x="2711234" y="543038"/>
                  <a:pt x="2719787" y="551590"/>
                </a:cubicBezTo>
                <a:cubicBezTo>
                  <a:pt x="2728340" y="568694"/>
                  <a:pt x="2733202" y="588211"/>
                  <a:pt x="2745445" y="602901"/>
                </a:cubicBezTo>
                <a:cubicBezTo>
                  <a:pt x="2755316" y="614745"/>
                  <a:pt x="2775761" y="615482"/>
                  <a:pt x="2783933" y="628556"/>
                </a:cubicBezTo>
                <a:cubicBezTo>
                  <a:pt x="2798267" y="651488"/>
                  <a:pt x="2801038" y="679867"/>
                  <a:pt x="2809591" y="705522"/>
                </a:cubicBezTo>
                <a:cubicBezTo>
                  <a:pt x="2813867" y="718350"/>
                  <a:pt x="2809302" y="740726"/>
                  <a:pt x="2822420" y="744005"/>
                </a:cubicBezTo>
                <a:lnTo>
                  <a:pt x="2873737" y="756833"/>
                </a:lnTo>
                <a:cubicBezTo>
                  <a:pt x="2947270" y="867121"/>
                  <a:pt x="2859109" y="727581"/>
                  <a:pt x="2912225" y="833799"/>
                </a:cubicBezTo>
                <a:cubicBezTo>
                  <a:pt x="2919121" y="847588"/>
                  <a:pt x="2930988" y="858493"/>
                  <a:pt x="2937883" y="872282"/>
                </a:cubicBezTo>
                <a:cubicBezTo>
                  <a:pt x="2943931" y="884376"/>
                  <a:pt x="2946997" y="897764"/>
                  <a:pt x="2950712" y="910765"/>
                </a:cubicBezTo>
                <a:cubicBezTo>
                  <a:pt x="2955556" y="927717"/>
                  <a:pt x="2955656" y="946308"/>
                  <a:pt x="2963541" y="962076"/>
                </a:cubicBezTo>
                <a:cubicBezTo>
                  <a:pt x="2973865" y="982721"/>
                  <a:pt x="3012584" y="1001306"/>
                  <a:pt x="3027687" y="1013387"/>
                </a:cubicBezTo>
                <a:cubicBezTo>
                  <a:pt x="3037132" y="1020942"/>
                  <a:pt x="3044793" y="1030490"/>
                  <a:pt x="3053346" y="1039042"/>
                </a:cubicBezTo>
                <a:cubicBezTo>
                  <a:pt x="3057622" y="1051870"/>
                  <a:pt x="3056613" y="1067964"/>
                  <a:pt x="3066175" y="1077525"/>
                </a:cubicBezTo>
                <a:cubicBezTo>
                  <a:pt x="3075738" y="1087087"/>
                  <a:pt x="3093066" y="1083396"/>
                  <a:pt x="3104662" y="1090353"/>
                </a:cubicBezTo>
                <a:cubicBezTo>
                  <a:pt x="3115034" y="1096575"/>
                  <a:pt x="3121768" y="1107456"/>
                  <a:pt x="3130321" y="1116008"/>
                </a:cubicBezTo>
                <a:cubicBezTo>
                  <a:pt x="3162567" y="1212735"/>
                  <a:pt x="3119069" y="1093507"/>
                  <a:pt x="3168808" y="1192974"/>
                </a:cubicBezTo>
                <a:cubicBezTo>
                  <a:pt x="3174856" y="1205068"/>
                  <a:pt x="3173189" y="1220899"/>
                  <a:pt x="3181637" y="1231457"/>
                </a:cubicBezTo>
                <a:cubicBezTo>
                  <a:pt x="3199725" y="1254065"/>
                  <a:pt x="3233258" y="1261490"/>
                  <a:pt x="3258613" y="1269940"/>
                </a:cubicBezTo>
                <a:cubicBezTo>
                  <a:pt x="3282479" y="1293804"/>
                  <a:pt x="3290389" y="1305069"/>
                  <a:pt x="3322758" y="1321251"/>
                </a:cubicBezTo>
                <a:cubicBezTo>
                  <a:pt x="3334854" y="1327298"/>
                  <a:pt x="3349150" y="1328032"/>
                  <a:pt x="3361246" y="1334079"/>
                </a:cubicBezTo>
                <a:cubicBezTo>
                  <a:pt x="3453824" y="1380362"/>
                  <a:pt x="3338590" y="1340410"/>
                  <a:pt x="3451050" y="1385389"/>
                </a:cubicBezTo>
                <a:cubicBezTo>
                  <a:pt x="3451101" y="1385409"/>
                  <a:pt x="3547243" y="1417450"/>
                  <a:pt x="3566513" y="1423872"/>
                </a:cubicBezTo>
                <a:lnTo>
                  <a:pt x="3643488" y="1449528"/>
                </a:lnTo>
                <a:cubicBezTo>
                  <a:pt x="3656317" y="1453804"/>
                  <a:pt x="3668857" y="1459075"/>
                  <a:pt x="3681976" y="1462355"/>
                </a:cubicBezTo>
                <a:cubicBezTo>
                  <a:pt x="3699081" y="1466631"/>
                  <a:pt x="3716080" y="1471358"/>
                  <a:pt x="3733292" y="1475183"/>
                </a:cubicBezTo>
                <a:cubicBezTo>
                  <a:pt x="3784872" y="1486644"/>
                  <a:pt x="3849125" y="1498158"/>
                  <a:pt x="3900072" y="1500839"/>
                </a:cubicBezTo>
                <a:cubicBezTo>
                  <a:pt x="3947047" y="1503311"/>
                  <a:pt x="3994153" y="1500839"/>
                  <a:pt x="4041193" y="1500839"/>
                </a:cubicBezTo>
              </a:path>
            </a:pathLst>
          </a:custGeom>
          <a:noFill/>
          <a:ln w="4445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rot="5400000" flipH="1" flipV="1">
            <a:off x="6231542" y="5262181"/>
            <a:ext cx="1593008" cy="1588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7028046" y="6059479"/>
            <a:ext cx="3385361" cy="1588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391361" y="6061067"/>
            <a:ext cx="758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birth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670181" y="6061067"/>
            <a:ext cx="444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413720" y="6061067"/>
            <a:ext cx="444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193759" y="6061067"/>
            <a:ext cx="820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years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547659" y="3767764"/>
            <a:ext cx="1078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Lactase activity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7233313" y="4824835"/>
            <a:ext cx="2586849" cy="1091951"/>
          </a:xfrm>
          <a:custGeom>
            <a:avLst/>
            <a:gdLst>
              <a:gd name="connsiteX0" fmla="*/ 0 w 3964218"/>
              <a:gd name="connsiteY0" fmla="*/ 1489363 h 1497174"/>
              <a:gd name="connsiteX1" fmla="*/ 256584 w 3964218"/>
              <a:gd name="connsiteY1" fmla="*/ 1463708 h 1497174"/>
              <a:gd name="connsiteX2" fmla="*/ 295072 w 3964218"/>
              <a:gd name="connsiteY2" fmla="*/ 1438053 h 1497174"/>
              <a:gd name="connsiteX3" fmla="*/ 397705 w 3964218"/>
              <a:gd name="connsiteY3" fmla="*/ 1373914 h 1497174"/>
              <a:gd name="connsiteX4" fmla="*/ 436193 w 3964218"/>
              <a:gd name="connsiteY4" fmla="*/ 1361087 h 1497174"/>
              <a:gd name="connsiteX5" fmla="*/ 500339 w 3964218"/>
              <a:gd name="connsiteY5" fmla="*/ 1309776 h 1497174"/>
              <a:gd name="connsiteX6" fmla="*/ 538826 w 3964218"/>
              <a:gd name="connsiteY6" fmla="*/ 1296948 h 1497174"/>
              <a:gd name="connsiteX7" fmla="*/ 602972 w 3964218"/>
              <a:gd name="connsiteY7" fmla="*/ 1232810 h 1497174"/>
              <a:gd name="connsiteX8" fmla="*/ 628630 w 3964218"/>
              <a:gd name="connsiteY8" fmla="*/ 1207154 h 1497174"/>
              <a:gd name="connsiteX9" fmla="*/ 718435 w 3964218"/>
              <a:gd name="connsiteY9" fmla="*/ 1155844 h 1497174"/>
              <a:gd name="connsiteX10" fmla="*/ 782581 w 3964218"/>
              <a:gd name="connsiteY10" fmla="*/ 1104533 h 1497174"/>
              <a:gd name="connsiteX11" fmla="*/ 808239 w 3964218"/>
              <a:gd name="connsiteY11" fmla="*/ 1066050 h 1497174"/>
              <a:gd name="connsiteX12" fmla="*/ 846727 w 3964218"/>
              <a:gd name="connsiteY12" fmla="*/ 1040395 h 1497174"/>
              <a:gd name="connsiteX13" fmla="*/ 910872 w 3964218"/>
              <a:gd name="connsiteY13" fmla="*/ 976256 h 1497174"/>
              <a:gd name="connsiteX14" fmla="*/ 936531 w 3964218"/>
              <a:gd name="connsiteY14" fmla="*/ 950601 h 1497174"/>
              <a:gd name="connsiteX15" fmla="*/ 975018 w 3964218"/>
              <a:gd name="connsiteY15" fmla="*/ 924945 h 1497174"/>
              <a:gd name="connsiteX16" fmla="*/ 1000677 w 3964218"/>
              <a:gd name="connsiteY16" fmla="*/ 899290 h 1497174"/>
              <a:gd name="connsiteX17" fmla="*/ 1039164 w 3964218"/>
              <a:gd name="connsiteY17" fmla="*/ 886462 h 1497174"/>
              <a:gd name="connsiteX18" fmla="*/ 1090481 w 3964218"/>
              <a:gd name="connsiteY18" fmla="*/ 758186 h 1497174"/>
              <a:gd name="connsiteX19" fmla="*/ 1154627 w 3964218"/>
              <a:gd name="connsiteY19" fmla="*/ 706875 h 1497174"/>
              <a:gd name="connsiteX20" fmla="*/ 1218773 w 3964218"/>
              <a:gd name="connsiteY20" fmla="*/ 655564 h 1497174"/>
              <a:gd name="connsiteX21" fmla="*/ 1295748 w 3964218"/>
              <a:gd name="connsiteY21" fmla="*/ 540115 h 1497174"/>
              <a:gd name="connsiteX22" fmla="*/ 1347065 w 3964218"/>
              <a:gd name="connsiteY22" fmla="*/ 463149 h 1497174"/>
              <a:gd name="connsiteX23" fmla="*/ 1372723 w 3964218"/>
              <a:gd name="connsiteY23" fmla="*/ 437493 h 1497174"/>
              <a:gd name="connsiteX24" fmla="*/ 1436869 w 3964218"/>
              <a:gd name="connsiteY24" fmla="*/ 386183 h 1497174"/>
              <a:gd name="connsiteX25" fmla="*/ 1462527 w 3964218"/>
              <a:gd name="connsiteY25" fmla="*/ 347700 h 1497174"/>
              <a:gd name="connsiteX26" fmla="*/ 1501015 w 3964218"/>
              <a:gd name="connsiteY26" fmla="*/ 334872 h 1497174"/>
              <a:gd name="connsiteX27" fmla="*/ 1552332 w 3964218"/>
              <a:gd name="connsiteY27" fmla="*/ 283561 h 1497174"/>
              <a:gd name="connsiteX28" fmla="*/ 1616477 w 3964218"/>
              <a:gd name="connsiteY28" fmla="*/ 219423 h 1497174"/>
              <a:gd name="connsiteX29" fmla="*/ 1680623 w 3964218"/>
              <a:gd name="connsiteY29" fmla="*/ 155284 h 1497174"/>
              <a:gd name="connsiteX30" fmla="*/ 1770428 w 3964218"/>
              <a:gd name="connsiteY30" fmla="*/ 116801 h 1497174"/>
              <a:gd name="connsiteX31" fmla="*/ 1847403 w 3964218"/>
              <a:gd name="connsiteY31" fmla="*/ 91146 h 1497174"/>
              <a:gd name="connsiteX32" fmla="*/ 1962865 w 3964218"/>
              <a:gd name="connsiteY32" fmla="*/ 52663 h 1497174"/>
              <a:gd name="connsiteX33" fmla="*/ 2155303 w 3964218"/>
              <a:gd name="connsiteY33" fmla="*/ 39835 h 1497174"/>
              <a:gd name="connsiteX34" fmla="*/ 2193791 w 3964218"/>
              <a:gd name="connsiteY34" fmla="*/ 52663 h 1497174"/>
              <a:gd name="connsiteX35" fmla="*/ 2309253 w 3964218"/>
              <a:gd name="connsiteY35" fmla="*/ 27008 h 1497174"/>
              <a:gd name="connsiteX36" fmla="*/ 2386228 w 3964218"/>
              <a:gd name="connsiteY36" fmla="*/ 1352 h 1497174"/>
              <a:gd name="connsiteX37" fmla="*/ 2591495 w 3964218"/>
              <a:gd name="connsiteY37" fmla="*/ 27008 h 1497174"/>
              <a:gd name="connsiteX38" fmla="*/ 2937883 w 3964218"/>
              <a:gd name="connsiteY38" fmla="*/ 39835 h 1497174"/>
              <a:gd name="connsiteX39" fmla="*/ 2976371 w 3964218"/>
              <a:gd name="connsiteY39" fmla="*/ 52663 h 1497174"/>
              <a:gd name="connsiteX40" fmla="*/ 3027688 w 3964218"/>
              <a:gd name="connsiteY40" fmla="*/ 65491 h 1497174"/>
              <a:gd name="connsiteX41" fmla="*/ 3207296 w 3964218"/>
              <a:gd name="connsiteY41" fmla="*/ 39835 h 1497174"/>
              <a:gd name="connsiteX42" fmla="*/ 3297100 w 3964218"/>
              <a:gd name="connsiteY42" fmla="*/ 27008 h 1497174"/>
              <a:gd name="connsiteX43" fmla="*/ 3617830 w 3964218"/>
              <a:gd name="connsiteY43" fmla="*/ 39835 h 1497174"/>
              <a:gd name="connsiteX44" fmla="*/ 3656318 w 3964218"/>
              <a:gd name="connsiteY44" fmla="*/ 52663 h 1497174"/>
              <a:gd name="connsiteX45" fmla="*/ 3694805 w 3964218"/>
              <a:gd name="connsiteY45" fmla="*/ 91146 h 1497174"/>
              <a:gd name="connsiteX46" fmla="*/ 3848755 w 3964218"/>
              <a:gd name="connsiteY46" fmla="*/ 65491 h 1497174"/>
              <a:gd name="connsiteX47" fmla="*/ 3887243 w 3964218"/>
              <a:gd name="connsiteY47" fmla="*/ 52663 h 1497174"/>
              <a:gd name="connsiteX48" fmla="*/ 3912901 w 3964218"/>
              <a:gd name="connsiteY48" fmla="*/ 14180 h 1497174"/>
              <a:gd name="connsiteX49" fmla="*/ 3964218 w 3964218"/>
              <a:gd name="connsiteY49" fmla="*/ 1352 h 1497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3964218" h="1497174">
                <a:moveTo>
                  <a:pt x="0" y="1489363"/>
                </a:moveTo>
                <a:cubicBezTo>
                  <a:pt x="12759" y="1488613"/>
                  <a:pt x="189645" y="1497174"/>
                  <a:pt x="256584" y="1463708"/>
                </a:cubicBezTo>
                <a:cubicBezTo>
                  <a:pt x="270375" y="1456813"/>
                  <a:pt x="282243" y="1446605"/>
                  <a:pt x="295072" y="1438053"/>
                </a:cubicBezTo>
                <a:cubicBezTo>
                  <a:pt x="335733" y="1377068"/>
                  <a:pt x="306104" y="1404444"/>
                  <a:pt x="397705" y="1373914"/>
                </a:cubicBezTo>
                <a:lnTo>
                  <a:pt x="436193" y="1361087"/>
                </a:lnTo>
                <a:cubicBezTo>
                  <a:pt x="460061" y="1337221"/>
                  <a:pt x="467968" y="1325960"/>
                  <a:pt x="500339" y="1309776"/>
                </a:cubicBezTo>
                <a:cubicBezTo>
                  <a:pt x="512434" y="1303729"/>
                  <a:pt x="525997" y="1301224"/>
                  <a:pt x="538826" y="1296948"/>
                </a:cubicBezTo>
                <a:cubicBezTo>
                  <a:pt x="582814" y="1230975"/>
                  <a:pt x="541880" y="1281679"/>
                  <a:pt x="602972" y="1232810"/>
                </a:cubicBezTo>
                <a:cubicBezTo>
                  <a:pt x="612417" y="1225255"/>
                  <a:pt x="619185" y="1214709"/>
                  <a:pt x="628630" y="1207154"/>
                </a:cubicBezTo>
                <a:cubicBezTo>
                  <a:pt x="658850" y="1182981"/>
                  <a:pt x="683320" y="1173399"/>
                  <a:pt x="718435" y="1155844"/>
                </a:cubicBezTo>
                <a:cubicBezTo>
                  <a:pt x="791963" y="1045563"/>
                  <a:pt x="694058" y="1175343"/>
                  <a:pt x="782581" y="1104533"/>
                </a:cubicBezTo>
                <a:cubicBezTo>
                  <a:pt x="794621" y="1094902"/>
                  <a:pt x="797337" y="1076951"/>
                  <a:pt x="808239" y="1066050"/>
                </a:cubicBezTo>
                <a:cubicBezTo>
                  <a:pt x="819142" y="1055148"/>
                  <a:pt x="835123" y="1050547"/>
                  <a:pt x="846727" y="1040395"/>
                </a:cubicBezTo>
                <a:cubicBezTo>
                  <a:pt x="869484" y="1020485"/>
                  <a:pt x="889490" y="997635"/>
                  <a:pt x="910872" y="976256"/>
                </a:cubicBezTo>
                <a:cubicBezTo>
                  <a:pt x="919425" y="967704"/>
                  <a:pt x="926467" y="957310"/>
                  <a:pt x="936531" y="950601"/>
                </a:cubicBezTo>
                <a:cubicBezTo>
                  <a:pt x="949360" y="942049"/>
                  <a:pt x="962978" y="934576"/>
                  <a:pt x="975018" y="924945"/>
                </a:cubicBezTo>
                <a:cubicBezTo>
                  <a:pt x="984463" y="917390"/>
                  <a:pt x="990305" y="905512"/>
                  <a:pt x="1000677" y="899290"/>
                </a:cubicBezTo>
                <a:cubicBezTo>
                  <a:pt x="1012273" y="892333"/>
                  <a:pt x="1026335" y="890738"/>
                  <a:pt x="1039164" y="886462"/>
                </a:cubicBezTo>
                <a:cubicBezTo>
                  <a:pt x="1053073" y="844740"/>
                  <a:pt x="1065312" y="795935"/>
                  <a:pt x="1090481" y="758186"/>
                </a:cubicBezTo>
                <a:cubicBezTo>
                  <a:pt x="1108184" y="731634"/>
                  <a:pt x="1130115" y="726483"/>
                  <a:pt x="1154627" y="706875"/>
                </a:cubicBezTo>
                <a:cubicBezTo>
                  <a:pt x="1246030" y="633761"/>
                  <a:pt x="1100309" y="734529"/>
                  <a:pt x="1218773" y="655564"/>
                </a:cubicBezTo>
                <a:lnTo>
                  <a:pt x="1295748" y="540115"/>
                </a:lnTo>
                <a:cubicBezTo>
                  <a:pt x="1295751" y="540110"/>
                  <a:pt x="1347061" y="463153"/>
                  <a:pt x="1347065" y="463149"/>
                </a:cubicBezTo>
                <a:cubicBezTo>
                  <a:pt x="1355618" y="454597"/>
                  <a:pt x="1365167" y="446937"/>
                  <a:pt x="1372723" y="437493"/>
                </a:cubicBezTo>
                <a:cubicBezTo>
                  <a:pt x="1414926" y="384745"/>
                  <a:pt x="1375823" y="406528"/>
                  <a:pt x="1436869" y="386183"/>
                </a:cubicBezTo>
                <a:cubicBezTo>
                  <a:pt x="1445422" y="373355"/>
                  <a:pt x="1450487" y="357331"/>
                  <a:pt x="1462527" y="347700"/>
                </a:cubicBezTo>
                <a:cubicBezTo>
                  <a:pt x="1473087" y="339253"/>
                  <a:pt x="1491452" y="344434"/>
                  <a:pt x="1501015" y="334872"/>
                </a:cubicBezTo>
                <a:cubicBezTo>
                  <a:pt x="1569440" y="266455"/>
                  <a:pt x="1449692" y="317771"/>
                  <a:pt x="1552332" y="283561"/>
                </a:cubicBezTo>
                <a:cubicBezTo>
                  <a:pt x="1603648" y="206595"/>
                  <a:pt x="1548056" y="279285"/>
                  <a:pt x="1616477" y="219423"/>
                </a:cubicBezTo>
                <a:cubicBezTo>
                  <a:pt x="1639234" y="199513"/>
                  <a:pt x="1651937" y="164844"/>
                  <a:pt x="1680623" y="155284"/>
                </a:cubicBezTo>
                <a:cubicBezTo>
                  <a:pt x="1804496" y="114000"/>
                  <a:pt x="1611922" y="180196"/>
                  <a:pt x="1770428" y="116801"/>
                </a:cubicBezTo>
                <a:cubicBezTo>
                  <a:pt x="1795540" y="106757"/>
                  <a:pt x="1821745" y="99698"/>
                  <a:pt x="1847403" y="91146"/>
                </a:cubicBezTo>
                <a:lnTo>
                  <a:pt x="1962865" y="52663"/>
                </a:lnTo>
                <a:lnTo>
                  <a:pt x="2155303" y="39835"/>
                </a:lnTo>
                <a:cubicBezTo>
                  <a:pt x="2168132" y="44111"/>
                  <a:pt x="2180268" y="52663"/>
                  <a:pt x="2193791" y="52663"/>
                </a:cubicBezTo>
                <a:cubicBezTo>
                  <a:pt x="2205994" y="52663"/>
                  <a:pt x="2292763" y="31954"/>
                  <a:pt x="2309253" y="27008"/>
                </a:cubicBezTo>
                <a:cubicBezTo>
                  <a:pt x="2335159" y="19237"/>
                  <a:pt x="2386228" y="1352"/>
                  <a:pt x="2386228" y="1352"/>
                </a:cubicBezTo>
                <a:cubicBezTo>
                  <a:pt x="2454650" y="9904"/>
                  <a:pt x="2522707" y="22209"/>
                  <a:pt x="2591495" y="27008"/>
                </a:cubicBezTo>
                <a:cubicBezTo>
                  <a:pt x="2706757" y="35049"/>
                  <a:pt x="2822597" y="32150"/>
                  <a:pt x="2937883" y="39835"/>
                </a:cubicBezTo>
                <a:cubicBezTo>
                  <a:pt x="2951376" y="40734"/>
                  <a:pt x="2963368" y="48948"/>
                  <a:pt x="2976371" y="52663"/>
                </a:cubicBezTo>
                <a:cubicBezTo>
                  <a:pt x="2993325" y="57506"/>
                  <a:pt x="3010582" y="61215"/>
                  <a:pt x="3027688" y="65491"/>
                </a:cubicBezTo>
                <a:cubicBezTo>
                  <a:pt x="3128673" y="40247"/>
                  <a:pt x="3042021" y="59277"/>
                  <a:pt x="3207296" y="39835"/>
                </a:cubicBezTo>
                <a:cubicBezTo>
                  <a:pt x="3237327" y="36302"/>
                  <a:pt x="3267165" y="31284"/>
                  <a:pt x="3297100" y="27008"/>
                </a:cubicBezTo>
                <a:cubicBezTo>
                  <a:pt x="3404010" y="31284"/>
                  <a:pt x="3511106" y="32213"/>
                  <a:pt x="3617830" y="39835"/>
                </a:cubicBezTo>
                <a:cubicBezTo>
                  <a:pt x="3631319" y="40798"/>
                  <a:pt x="3645066" y="45162"/>
                  <a:pt x="3656318" y="52663"/>
                </a:cubicBezTo>
                <a:cubicBezTo>
                  <a:pt x="3671414" y="62726"/>
                  <a:pt x="3681976" y="78318"/>
                  <a:pt x="3694805" y="91146"/>
                </a:cubicBezTo>
                <a:cubicBezTo>
                  <a:pt x="3746122" y="82594"/>
                  <a:pt x="3797741" y="75693"/>
                  <a:pt x="3848755" y="65491"/>
                </a:cubicBezTo>
                <a:cubicBezTo>
                  <a:pt x="3862016" y="62839"/>
                  <a:pt x="3876683" y="61110"/>
                  <a:pt x="3887243" y="52663"/>
                </a:cubicBezTo>
                <a:cubicBezTo>
                  <a:pt x="3899283" y="43032"/>
                  <a:pt x="3900861" y="23811"/>
                  <a:pt x="3912901" y="14180"/>
                </a:cubicBezTo>
                <a:cubicBezTo>
                  <a:pt x="3930628" y="0"/>
                  <a:pt x="3945714" y="1352"/>
                  <a:pt x="3964218" y="1352"/>
                </a:cubicBezTo>
              </a:path>
            </a:pathLst>
          </a:custGeom>
          <a:ln w="4445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9764542" y="4414095"/>
            <a:ext cx="160427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Lactase Persistence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17" name="Picture 16" descr="Figure1.pdf"/>
          <p:cNvPicPr>
            <a:picLocks noChangeAspect="1"/>
          </p:cNvPicPr>
          <p:nvPr/>
        </p:nvPicPr>
        <p:blipFill>
          <a:blip r:embed="rId4"/>
          <a:srcRect t="3624" r="16823" b="51121"/>
          <a:stretch>
            <a:fillRect/>
          </a:stretch>
        </p:blipFill>
        <p:spPr>
          <a:xfrm>
            <a:off x="6480029" y="506001"/>
            <a:ext cx="4345226" cy="3148030"/>
          </a:xfrm>
          <a:prstGeom prst="rect">
            <a:avLst/>
          </a:prstGeom>
        </p:spPr>
      </p:pic>
      <p:pic>
        <p:nvPicPr>
          <p:cNvPr id="18" name="Picture 17" descr="Figure1.pdf"/>
          <p:cNvPicPr>
            <a:picLocks noChangeAspect="1"/>
          </p:cNvPicPr>
          <p:nvPr/>
        </p:nvPicPr>
        <p:blipFill>
          <a:blip r:embed="rId4"/>
          <a:srcRect l="87392" t="56353" b="11567"/>
          <a:stretch>
            <a:fillRect/>
          </a:stretch>
        </p:blipFill>
        <p:spPr>
          <a:xfrm>
            <a:off x="10825255" y="1192979"/>
            <a:ext cx="543564" cy="184171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952244" y="579915"/>
            <a:ext cx="3095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Lactase persistence frequency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174173" y="6577262"/>
            <a:ext cx="3773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Gerbault</a:t>
            </a:r>
            <a:r>
              <a:rPr lang="en-US" dirty="0" smtClean="0"/>
              <a:t> et al. 2011 Phil Trans Roy </a:t>
            </a:r>
            <a:r>
              <a:rPr lang="en-US" dirty="0" err="1" smtClean="0"/>
              <a:t>Soc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52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Aims for the morning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THINK</a:t>
            </a:r>
            <a:r>
              <a:rPr lang="is-IS" dirty="0" smtClean="0"/>
              <a:t>… together ;-)</a:t>
            </a:r>
          </a:p>
          <a:p>
            <a:r>
              <a:rPr lang="is-IS" dirty="0" smtClean="0"/>
              <a:t>Series of commands used to generate the files from 1000 genomes data &gt; what do they mean?</a:t>
            </a:r>
          </a:p>
          <a:p>
            <a:r>
              <a:rPr lang="en-US" dirty="0" smtClean="0"/>
              <a:t>T</a:t>
            </a:r>
            <a:r>
              <a:rPr lang="is-IS" dirty="0" smtClean="0"/>
              <a:t>ext files with statistics for EDAR~ SNP in Asians and LCT ~ SNP in </a:t>
            </a:r>
            <a:r>
              <a:rPr lang="is-IS" dirty="0"/>
              <a:t>Europeans </a:t>
            </a:r>
            <a:r>
              <a:rPr lang="is-IS" dirty="0" smtClean="0"/>
              <a:t>&gt; should be read/analysed in R: understand the commands and the statistic</a:t>
            </a:r>
          </a:p>
          <a:p>
            <a:r>
              <a:rPr lang="is-IS" dirty="0" smtClean="0"/>
              <a:t>If you’re fast: keep playing or have a break</a:t>
            </a:r>
          </a:p>
          <a:p>
            <a:r>
              <a:rPr lang="is-IS" dirty="0" smtClean="0"/>
              <a:t>A</a:t>
            </a:r>
            <a:r>
              <a:rPr lang="en-US" dirty="0" smtClean="0"/>
              <a:t>n</a:t>
            </a:r>
            <a:r>
              <a:rPr lang="is-IS" dirty="0" smtClean="0"/>
              <a:t>y questions: PLEASE ASK </a:t>
            </a:r>
            <a:r>
              <a:rPr lang="is-IS" dirty="0" smtClean="0">
                <a:sym typeface="Wingdings"/>
              </a:rPr>
              <a:t>:-)</a:t>
            </a:r>
          </a:p>
        </p:txBody>
      </p:sp>
    </p:spTree>
    <p:extLst>
      <p:ext uri="{BB962C8B-B14F-4D97-AF65-F5344CB8AC3E}">
        <p14:creationId xmlns:p14="http://schemas.microsoft.com/office/powerpoint/2010/main" val="166594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thanks to</a:t>
            </a:r>
            <a:r>
              <a:rPr lang="is-IS" dirty="0" smtClean="0"/>
              <a:t>… YOU </a:t>
            </a:r>
            <a:r>
              <a:rPr lang="is-IS" dirty="0" smtClean="0">
                <a:sym typeface="Wingdings"/>
              </a:rPr>
              <a:t></a:t>
            </a:r>
            <a:endParaRPr lang="en-US" dirty="0"/>
          </a:p>
        </p:txBody>
      </p:sp>
      <p:pic>
        <p:nvPicPr>
          <p:cNvPr id="4" name="Picture 4" descr="isultati immagini per EMBO 201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3981" y="5063319"/>
            <a:ext cx="4655189" cy="168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30" y="4254974"/>
            <a:ext cx="3791219" cy="24938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07694" y="1552996"/>
            <a:ext cx="656622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Matteo </a:t>
            </a:r>
            <a:r>
              <a:rPr lang="en-US" dirty="0" err="1" smtClean="0"/>
              <a:t>Fumagalli</a:t>
            </a:r>
            <a:r>
              <a:rPr lang="en-US" dirty="0" smtClean="0"/>
              <a:t>, Imperial College London</a:t>
            </a:r>
          </a:p>
          <a:p>
            <a:r>
              <a:rPr lang="en-US" dirty="0" smtClean="0"/>
              <a:t>* Garrett </a:t>
            </a:r>
            <a:r>
              <a:rPr lang="en-US" dirty="0" err="1" smtClean="0"/>
              <a:t>Hellenthal</a:t>
            </a:r>
            <a:r>
              <a:rPr lang="en-US" dirty="0" smtClean="0"/>
              <a:t>, University College London</a:t>
            </a:r>
          </a:p>
          <a:p>
            <a:r>
              <a:rPr lang="en-US" dirty="0" smtClean="0"/>
              <a:t>* Andrea </a:t>
            </a:r>
            <a:r>
              <a:rPr lang="en-US" dirty="0" err="1" smtClean="0"/>
              <a:t>Manica</a:t>
            </a:r>
            <a:r>
              <a:rPr lang="en-US" dirty="0" smtClean="0"/>
              <a:t>, University of Cambridge</a:t>
            </a:r>
          </a:p>
          <a:p>
            <a:endParaRPr lang="en-US" dirty="0"/>
          </a:p>
          <a:p>
            <a:r>
              <a:rPr lang="en-US" dirty="0" smtClean="0"/>
              <a:t>Saki Raheem, Linda Percy, Caroline Smith, University of Westminster</a:t>
            </a:r>
          </a:p>
          <a:p>
            <a:endParaRPr lang="en-US" dirty="0"/>
          </a:p>
          <a:p>
            <a:r>
              <a:rPr lang="en-US" dirty="0" err="1" smtClean="0"/>
              <a:t>Enza</a:t>
            </a:r>
            <a:r>
              <a:rPr lang="en-US" dirty="0" smtClean="0"/>
              <a:t> and Chiara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965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4" descr="mage result for darwin and Mendel timeli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0" y="2235200"/>
            <a:ext cx="12132284" cy="373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705970" y="2047164"/>
            <a:ext cx="3261815" cy="3766782"/>
          </a:xfrm>
          <a:prstGeom prst="rect">
            <a:avLst/>
          </a:prstGeom>
          <a:noFill/>
          <a:ln w="142875">
            <a:solidFill>
              <a:srgbClr val="FC67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17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543" y="271557"/>
            <a:ext cx="10781406" cy="1270640"/>
          </a:xfrm>
        </p:spPr>
        <p:txBody>
          <a:bodyPr>
            <a:normAutofit/>
          </a:bodyPr>
          <a:lstStyle/>
          <a:p>
            <a:r>
              <a:rPr lang="en-US" dirty="0" smtClean="0"/>
              <a:t>Why are Mendel’s and Darwin’s works still relevant today?</a:t>
            </a:r>
          </a:p>
          <a:p>
            <a:pPr lvl="1"/>
            <a:r>
              <a:rPr lang="en-US" dirty="0" smtClean="0"/>
              <a:t>Examples of deliberate cross breeding</a:t>
            </a:r>
            <a:r>
              <a:rPr lang="is-IS" dirty="0" smtClean="0"/>
              <a:t>… </a:t>
            </a:r>
          </a:p>
          <a:p>
            <a:pPr lvl="1"/>
            <a:r>
              <a:rPr lang="is-IS" dirty="0" smtClean="0"/>
              <a:t>=&gt; possible because most populations are genetically variable</a:t>
            </a:r>
          </a:p>
        </p:txBody>
      </p:sp>
      <p:pic>
        <p:nvPicPr>
          <p:cNvPr id="6146" name="Picture 2" descr="mage result for dog breed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00" y="3558992"/>
            <a:ext cx="3959966" cy="165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691" y="4523651"/>
            <a:ext cx="3256475" cy="2170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elated imag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3743" y="2203682"/>
            <a:ext cx="2487726" cy="165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0" name="Picture 16" descr="mage result for cattle breed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2243" y="4310003"/>
            <a:ext cx="1801101" cy="1194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4" name="Picture 20" descr="mage result for african cattle breed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8830" y="5609144"/>
            <a:ext cx="1869282" cy="124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6" name="Picture 22" descr="mage result for asian cattle breeds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2741" y="5501737"/>
            <a:ext cx="1800603" cy="1350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8" name="Picture 24" descr="mage result for brown and white cow breeds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0286" y="4312393"/>
            <a:ext cx="1741714" cy="129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78" name="Picture 34" descr="elated image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36" y="5264704"/>
            <a:ext cx="1843312" cy="1578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80" name="Picture 36" descr="mage result for horse breeds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2319" y="2099230"/>
            <a:ext cx="2889681" cy="2195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82" name="Picture 38" descr="mage result for Przewalski's horse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1012" y="2602473"/>
            <a:ext cx="1701307" cy="167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86" name="Picture 42" descr="mage result for tomato variety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45" y="2043864"/>
            <a:ext cx="2332516" cy="1459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32" descr="mage result for pigs breeds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604" y="5264705"/>
            <a:ext cx="2459162" cy="1578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866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Darwinian concepts of selection have been rendered quantitative and measurable in real populations, thanks to methodological and technological advances.</a:t>
            </a:r>
          </a:p>
          <a:p>
            <a:r>
              <a:rPr lang="en-US" dirty="0" smtClean="0"/>
              <a:t>Evolutionary genetics contributed to the understanding of many adaptive traits, e.g. in humans lactase persistence, skin pigmentation, in mice coat color</a:t>
            </a:r>
          </a:p>
          <a:p>
            <a:r>
              <a:rPr lang="en-US" dirty="0" smtClean="0"/>
              <a:t>Approaches: (1</a:t>
            </a:r>
            <a:r>
              <a:rPr lang="en-US" baseline="30000" dirty="0" smtClean="0"/>
              <a:t>st</a:t>
            </a:r>
            <a:r>
              <a:rPr lang="en-US" dirty="0" smtClean="0"/>
              <a:t>) phenotype </a:t>
            </a:r>
            <a:r>
              <a:rPr lang="en-US" dirty="0" err="1" smtClean="0"/>
              <a:t>hypothesised</a:t>
            </a:r>
            <a:r>
              <a:rPr lang="en-US" dirty="0" smtClean="0"/>
              <a:t> to be adaptive; (2</a:t>
            </a:r>
            <a:r>
              <a:rPr lang="en-US" baseline="30000" dirty="0" smtClean="0"/>
              <a:t>nd</a:t>
            </a:r>
            <a:r>
              <a:rPr lang="en-US" dirty="0" smtClean="0"/>
              <a:t>) identification of underlying locus/loci</a:t>
            </a:r>
          </a:p>
          <a:p>
            <a:r>
              <a:rPr lang="en-US" dirty="0" smtClean="0"/>
              <a:t>Genomic advancements: test genomic evidence of selection on putative traits &gt; uncovering candidate genetic regions through genome scans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87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Change in allele frequencies &gt; drift?</a:t>
            </a:r>
          </a:p>
          <a:p>
            <a:r>
              <a:rPr lang="en-US" dirty="0" smtClean="0"/>
              <a:t>Change in allele frequencies &gt; natural selection? &gt;&gt; adaptation “meaningful variation”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What evidence is there for evolution?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4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Change in allele frequencies &gt; drift?</a:t>
            </a:r>
          </a:p>
          <a:p>
            <a:r>
              <a:rPr lang="en-US" dirty="0" smtClean="0"/>
              <a:t>Change in allele frequencies &gt; natural selection? &gt;&gt; adaptation “meaningful variation”</a:t>
            </a:r>
          </a:p>
          <a:p>
            <a:r>
              <a:rPr lang="en-US" dirty="0" smtClean="0"/>
              <a:t>=&gt; selection affects the PHENOTYPE ~ genomic variation of </a:t>
            </a:r>
            <a:r>
              <a:rPr lang="en-US" i="1" dirty="0" smtClean="0"/>
              <a:t>functional significance</a:t>
            </a:r>
            <a:endParaRPr lang="en-US" dirty="0" smtClean="0"/>
          </a:p>
          <a:p>
            <a:r>
              <a:rPr lang="en-US" dirty="0" smtClean="0"/>
              <a:t>One of the strongest selection acting on humans?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What evidence is there for evolution?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23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17964" y="2216727"/>
            <a:ext cx="911384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An example of ongoing natural selection that affects humans:</a:t>
            </a:r>
          </a:p>
          <a:p>
            <a:endParaRPr lang="en-US" sz="2800" dirty="0"/>
          </a:p>
          <a:p>
            <a:r>
              <a:rPr lang="en-US" sz="2800" dirty="0"/>
              <a:t>The evolution of drug-resistant </a:t>
            </a:r>
            <a:r>
              <a:rPr lang="en-US" sz="2800" dirty="0" smtClean="0"/>
              <a:t>bacteria</a:t>
            </a:r>
          </a:p>
          <a:p>
            <a:endParaRPr lang="en-US" sz="2800" dirty="0"/>
          </a:p>
        </p:txBody>
      </p:sp>
      <p:sp>
        <p:nvSpPr>
          <p:cNvPr id="4" name="Rounded Rectangle 3"/>
          <p:cNvSpPr/>
          <p:nvPr/>
        </p:nvSpPr>
        <p:spPr>
          <a:xfrm>
            <a:off x="6000495" y="5694218"/>
            <a:ext cx="6108082" cy="926681"/>
          </a:xfrm>
          <a:prstGeom prst="roundRect">
            <a:avLst/>
          </a:prstGeo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000495" y="5844808"/>
            <a:ext cx="6108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7:22min </a:t>
            </a:r>
            <a:r>
              <a:rPr lang="en-US" dirty="0"/>
              <a:t>video on </a:t>
            </a:r>
            <a:r>
              <a:rPr lang="en-US" dirty="0" smtClean="0"/>
              <a:t>Natural selection and the bacterial resistance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www.youtube.com/watch?v=7VM9YxmULuo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5258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‘SELECTION’: One term, one process?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Macro/micro evolutionary scale</a:t>
            </a:r>
          </a:p>
          <a:p>
            <a:r>
              <a:rPr lang="en-US" dirty="0" smtClean="0"/>
              <a:t>Negative, diversifying, positive selection</a:t>
            </a:r>
          </a:p>
          <a:p>
            <a:r>
              <a:rPr lang="en-US" dirty="0" smtClean="0"/>
              <a:t>Selective sweep, hard/soft sweep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857</Words>
  <Application>Microsoft Macintosh PowerPoint</Application>
  <PresentationFormat>Widescreen</PresentationFormat>
  <Paragraphs>102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Calibri Light</vt:lpstr>
      <vt:lpstr>Wingdings</vt:lpstr>
      <vt:lpstr>Arial</vt:lpstr>
      <vt:lpstr>Office Theme</vt:lpstr>
      <vt:lpstr>Measures of natural selection</vt:lpstr>
      <vt:lpstr>PowerPoint Presentation</vt:lpstr>
      <vt:lpstr>PowerPoint Presentation</vt:lpstr>
      <vt:lpstr>PowerPoint Presentation</vt:lpstr>
      <vt:lpstr>PowerPoint Presentation</vt:lpstr>
      <vt:lpstr>What evidence is there for evolution?</vt:lpstr>
      <vt:lpstr>What evidence is there for evolution?</vt:lpstr>
      <vt:lpstr>PowerPoint Presentation</vt:lpstr>
      <vt:lpstr>‘SELECTION’: One term, one process?</vt:lpstr>
      <vt:lpstr>Methods to infer selection</vt:lpstr>
      <vt:lpstr>Methods to infer selection</vt:lpstr>
      <vt:lpstr>Heterozygosity/rare alleles</vt:lpstr>
      <vt:lpstr>PowerPoint Presentation</vt:lpstr>
      <vt:lpstr>Population differences</vt:lpstr>
      <vt:lpstr>Length of haplotype</vt:lpstr>
      <vt:lpstr>Length of haplotype: the composite iHS statistic</vt:lpstr>
      <vt:lpstr>PowerPoint Presentation</vt:lpstr>
      <vt:lpstr>Many tests exist…</vt:lpstr>
      <vt:lpstr>Some examples</vt:lpstr>
      <vt:lpstr>Specific examples for the practical today</vt:lpstr>
      <vt:lpstr>Aims for the morning</vt:lpstr>
      <vt:lpstr>With thanks to… YOU 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</cp:revision>
  <dcterms:created xsi:type="dcterms:W3CDTF">2017-05-19T04:20:23Z</dcterms:created>
  <dcterms:modified xsi:type="dcterms:W3CDTF">2017-05-20T21:54:29Z</dcterms:modified>
</cp:coreProperties>
</file>

<file path=docProps/thumbnail.jpeg>
</file>